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2" r:id="rId2"/>
    <p:sldId id="270" r:id="rId3"/>
    <p:sldId id="279" r:id="rId4"/>
    <p:sldId id="281" r:id="rId5"/>
    <p:sldId id="282" r:id="rId6"/>
    <p:sldId id="283" r:id="rId7"/>
    <p:sldId id="284" r:id="rId8"/>
    <p:sldId id="278" r:id="rId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86A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A5919D-908F-4CB9-A23C-7589421357D3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0A5F6-61AA-4416-8643-0F59B1EB81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589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rgro.ru/" TargetMode="External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587722"/>
            <a:ext cx="3285751" cy="2923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552" y="1173436"/>
            <a:ext cx="82809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Элементарное решение</a:t>
            </a:r>
            <a:r>
              <a:rPr lang="ru-RU" sz="1200" dirty="0"/>
              <a:t> </a:t>
            </a:r>
            <a:r>
              <a:rPr lang="ru-RU" sz="1200" dirty="0" smtClean="0"/>
              <a:t>- уже более 5 лет оказывает услуги по внедрению </a:t>
            </a:r>
            <a:r>
              <a:rPr lang="en-US" sz="1200" dirty="0" smtClean="0"/>
              <a:t>CRM</a:t>
            </a:r>
            <a:r>
              <a:rPr lang="ru-RU" sz="1200" dirty="0" smtClean="0"/>
              <a:t>: Битрикс24. За это время мы смогли собрать команду высококлассных специалистов, готовых внедрить не только </a:t>
            </a:r>
            <a:r>
              <a:rPr lang="en-US" sz="1200" dirty="0" smtClean="0"/>
              <a:t>CRM</a:t>
            </a:r>
            <a:r>
              <a:rPr lang="ru-RU" sz="1200" dirty="0" smtClean="0"/>
              <a:t> и бизнес-процессы, но и интегрировать ее с другими приложениями.</a:t>
            </a:r>
          </a:p>
          <a:p>
            <a:endParaRPr lang="ru-RU" sz="1200" dirty="0" smtClean="0"/>
          </a:p>
          <a:p>
            <a:r>
              <a:rPr lang="ru-RU" sz="1200" dirty="0" smtClean="0"/>
              <a:t>Мы предлагаем вам внедрение </a:t>
            </a:r>
            <a:r>
              <a:rPr lang="en-US" sz="1200" dirty="0" smtClean="0"/>
              <a:t>CRM</a:t>
            </a:r>
            <a:r>
              <a:rPr lang="ru-RU" sz="1200" dirty="0" smtClean="0"/>
              <a:t>: Битрикс24</a:t>
            </a:r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ru-RU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8604448" y="465998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01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128" name="Picture 8" descr="Как отправлять сообщения из Битрикс2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8460" y="2427734"/>
            <a:ext cx="4583104" cy="2453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698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9552" y="1173436"/>
            <a:ext cx="698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CRM Битрикс24 — это комплекс инструментов для управления бизнес-процессами компании, работы с клиентами и продаж. Б24 позволяет автоматизировать сбор и обработку данных, разгрузить персонал компании, увеличить качество обслуживания клиентов.</a:t>
            </a:r>
          </a:p>
          <a:p>
            <a:endParaRPr lang="ru-RU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8604448" y="465998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02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671420"/>
            <a:ext cx="4709686" cy="295606"/>
          </a:xfrm>
          <a:prstGeom prst="rect">
            <a:avLst/>
          </a:prstGeom>
        </p:spPr>
      </p:pic>
      <p:pic>
        <p:nvPicPr>
          <p:cNvPr id="6146" name="Picture 2" descr="Бостон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3980" y="1834404"/>
            <a:ext cx="5881230" cy="332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23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8604448" y="465998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0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482" y="671420"/>
            <a:ext cx="3887931" cy="33359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341871"/>
            <a:ext cx="675954" cy="675954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139702"/>
            <a:ext cx="675954" cy="675954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937533"/>
            <a:ext cx="675954" cy="67595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15506" y="1541348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Задачи и проекты</a:t>
            </a:r>
            <a:endParaRPr lang="ru-RU" sz="1200" dirty="0"/>
          </a:p>
        </p:txBody>
      </p:sp>
      <p:sp>
        <p:nvSpPr>
          <p:cNvPr id="68" name="TextBox 67"/>
          <p:cNvSpPr txBox="1"/>
          <p:nvPr/>
        </p:nvSpPr>
        <p:spPr>
          <a:xfrm>
            <a:off x="1215506" y="2339179"/>
            <a:ext cx="15562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CRM</a:t>
            </a:r>
            <a:r>
              <a:rPr lang="ru-RU" sz="1200" dirty="0" smtClean="0"/>
              <a:t> и база клиентов</a:t>
            </a:r>
            <a:endParaRPr lang="ru-RU" sz="1200" dirty="0"/>
          </a:p>
        </p:txBody>
      </p:sp>
      <p:sp>
        <p:nvSpPr>
          <p:cNvPr id="69" name="TextBox 68"/>
          <p:cNvSpPr txBox="1"/>
          <p:nvPr/>
        </p:nvSpPr>
        <p:spPr>
          <a:xfrm>
            <a:off x="1235558" y="3137010"/>
            <a:ext cx="1752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Почта и </a:t>
            </a:r>
            <a:r>
              <a:rPr lang="en-US" sz="1200" dirty="0" smtClean="0"/>
              <a:t>Email</a:t>
            </a:r>
            <a:r>
              <a:rPr lang="ru-RU" sz="1200" dirty="0" smtClean="0"/>
              <a:t>-рассылки</a:t>
            </a:r>
            <a:endParaRPr lang="ru-RU" sz="1200" dirty="0"/>
          </a:p>
        </p:txBody>
      </p:sp>
      <p:pic>
        <p:nvPicPr>
          <p:cNvPr id="71" name="Рисунок 7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868" y="1341871"/>
            <a:ext cx="675954" cy="675954"/>
          </a:xfrm>
          <a:prstGeom prst="rect">
            <a:avLst/>
          </a:prstGeom>
        </p:spPr>
      </p:pic>
      <p:pic>
        <p:nvPicPr>
          <p:cNvPr id="72" name="Рисунок 7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868" y="2139702"/>
            <a:ext cx="675954" cy="675954"/>
          </a:xfrm>
          <a:prstGeom prst="rect">
            <a:avLst/>
          </a:prstGeom>
        </p:spPr>
      </p:pic>
      <p:pic>
        <p:nvPicPr>
          <p:cNvPr id="73" name="Рисунок 7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868" y="2937533"/>
            <a:ext cx="675954" cy="675954"/>
          </a:xfrm>
          <a:prstGeom prst="rect">
            <a:avLst/>
          </a:prstGeom>
        </p:spPr>
      </p:pic>
      <p:sp>
        <p:nvSpPr>
          <p:cNvPr id="74" name="TextBox 73"/>
          <p:cNvSpPr txBox="1"/>
          <p:nvPr/>
        </p:nvSpPr>
        <p:spPr>
          <a:xfrm>
            <a:off x="4059822" y="1541348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Телефония</a:t>
            </a:r>
            <a:endParaRPr lang="ru-RU" sz="1200" dirty="0"/>
          </a:p>
        </p:txBody>
      </p:sp>
      <p:sp>
        <p:nvSpPr>
          <p:cNvPr id="75" name="TextBox 74"/>
          <p:cNvSpPr txBox="1"/>
          <p:nvPr/>
        </p:nvSpPr>
        <p:spPr>
          <a:xfrm>
            <a:off x="4059822" y="2339179"/>
            <a:ext cx="15562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Аналитика и отчеты</a:t>
            </a:r>
            <a:endParaRPr lang="ru-RU" sz="1200" dirty="0"/>
          </a:p>
        </p:txBody>
      </p:sp>
      <p:sp>
        <p:nvSpPr>
          <p:cNvPr id="76" name="TextBox 75"/>
          <p:cNvSpPr txBox="1"/>
          <p:nvPr/>
        </p:nvSpPr>
        <p:spPr>
          <a:xfrm>
            <a:off x="4079874" y="3137010"/>
            <a:ext cx="1752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Бизнес-процессы</a:t>
            </a:r>
            <a:endParaRPr lang="ru-RU" sz="1200" dirty="0"/>
          </a:p>
        </p:txBody>
      </p:sp>
      <p:pic>
        <p:nvPicPr>
          <p:cNvPr id="77" name="Рисунок 7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341871"/>
            <a:ext cx="675954" cy="675954"/>
          </a:xfrm>
          <a:prstGeom prst="rect">
            <a:avLst/>
          </a:prstGeom>
        </p:spPr>
      </p:pic>
      <p:pic>
        <p:nvPicPr>
          <p:cNvPr id="78" name="Рисунок 7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2139702"/>
            <a:ext cx="675954" cy="675954"/>
          </a:xfrm>
          <a:prstGeom prst="rect">
            <a:avLst/>
          </a:prstGeom>
        </p:spPr>
      </p:pic>
      <p:pic>
        <p:nvPicPr>
          <p:cNvPr id="79" name="Рисунок 7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2937533"/>
            <a:ext cx="675954" cy="675954"/>
          </a:xfrm>
          <a:prstGeom prst="rect">
            <a:avLst/>
          </a:prstGeom>
        </p:spPr>
      </p:pic>
      <p:sp>
        <p:nvSpPr>
          <p:cNvPr id="80" name="TextBox 79"/>
          <p:cNvSpPr txBox="1"/>
          <p:nvPr/>
        </p:nvSpPr>
        <p:spPr>
          <a:xfrm>
            <a:off x="6904138" y="1541348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Документооборот</a:t>
            </a:r>
            <a:endParaRPr lang="ru-RU" sz="1200" dirty="0"/>
          </a:p>
        </p:txBody>
      </p:sp>
      <p:sp>
        <p:nvSpPr>
          <p:cNvPr id="81" name="TextBox 80"/>
          <p:cNvSpPr txBox="1"/>
          <p:nvPr/>
        </p:nvSpPr>
        <p:spPr>
          <a:xfrm>
            <a:off x="6904138" y="2339179"/>
            <a:ext cx="15562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Контакт центр</a:t>
            </a:r>
            <a:endParaRPr lang="ru-RU" sz="1200" dirty="0"/>
          </a:p>
        </p:txBody>
      </p:sp>
      <p:sp>
        <p:nvSpPr>
          <p:cNvPr id="82" name="TextBox 81"/>
          <p:cNvSpPr txBox="1"/>
          <p:nvPr/>
        </p:nvSpPr>
        <p:spPr>
          <a:xfrm>
            <a:off x="6924190" y="3137010"/>
            <a:ext cx="1752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Дисковое пространство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55131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8604448" y="465998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0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568" y="1442407"/>
            <a:ext cx="675954" cy="675954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346" y="1442872"/>
            <a:ext cx="675954" cy="675954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568" y="3127327"/>
            <a:ext cx="675954" cy="67595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35522" y="1641883"/>
            <a:ext cx="1333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Сбор требований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335522" y="3326805"/>
            <a:ext cx="3666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Установка, настройка, внедрение Битрикс24</a:t>
            </a:r>
            <a:endParaRPr lang="ru-RU" sz="1200" dirty="0"/>
          </a:p>
        </p:txBody>
      </p:sp>
      <p:pic>
        <p:nvPicPr>
          <p:cNvPr id="71" name="Рисунок 7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97" y="2284639"/>
            <a:ext cx="675954" cy="675954"/>
          </a:xfrm>
          <a:prstGeom prst="rect">
            <a:avLst/>
          </a:prstGeom>
        </p:spPr>
      </p:pic>
      <p:pic>
        <p:nvPicPr>
          <p:cNvPr id="72" name="Рисунок 7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446" y="2284639"/>
            <a:ext cx="675954" cy="675954"/>
          </a:xfrm>
          <a:prstGeom prst="rect">
            <a:avLst/>
          </a:prstGeom>
        </p:spPr>
      </p:pic>
      <p:sp>
        <p:nvSpPr>
          <p:cNvPr id="74" name="TextBox 73"/>
          <p:cNvSpPr txBox="1"/>
          <p:nvPr/>
        </p:nvSpPr>
        <p:spPr>
          <a:xfrm>
            <a:off x="1319151" y="2484344"/>
            <a:ext cx="2304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Подготовка ТЗ к внедрению</a:t>
            </a:r>
            <a:endParaRPr lang="ru-RU" sz="1200" dirty="0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7482" y="671420"/>
            <a:ext cx="3651285" cy="310859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5678300" y="1641882"/>
            <a:ext cx="3465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Интеграции, подключение телефонии, доработка</a:t>
            </a:r>
            <a:endParaRPr lang="ru-RU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5678300" y="2484116"/>
            <a:ext cx="3465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Эксплуатация, сопровождение, обучение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03074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8604448" y="465998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0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5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482" y="694011"/>
            <a:ext cx="2271252" cy="265676"/>
          </a:xfrm>
          <a:prstGeom prst="rect">
            <a:avLst/>
          </a:prstGeom>
        </p:spPr>
      </p:pic>
      <p:sp>
        <p:nvSpPr>
          <p:cNvPr id="15" name="Скругленный прямоугольник 9"/>
          <p:cNvSpPr/>
          <p:nvPr/>
        </p:nvSpPr>
        <p:spPr>
          <a:xfrm>
            <a:off x="637482" y="1275606"/>
            <a:ext cx="3974491" cy="3221692"/>
          </a:xfrm>
          <a:custGeom>
            <a:avLst/>
            <a:gdLst>
              <a:gd name="connsiteX0" fmla="*/ 0 w 3973466"/>
              <a:gd name="connsiteY0" fmla="*/ 528069 h 3168352"/>
              <a:gd name="connsiteX1" fmla="*/ 528069 w 3973466"/>
              <a:gd name="connsiteY1" fmla="*/ 0 h 3168352"/>
              <a:gd name="connsiteX2" fmla="*/ 3445397 w 3973466"/>
              <a:gd name="connsiteY2" fmla="*/ 0 h 3168352"/>
              <a:gd name="connsiteX3" fmla="*/ 3973466 w 3973466"/>
              <a:gd name="connsiteY3" fmla="*/ 528069 h 3168352"/>
              <a:gd name="connsiteX4" fmla="*/ 3973466 w 3973466"/>
              <a:gd name="connsiteY4" fmla="*/ 2640283 h 3168352"/>
              <a:gd name="connsiteX5" fmla="*/ 3445397 w 3973466"/>
              <a:gd name="connsiteY5" fmla="*/ 3168352 h 3168352"/>
              <a:gd name="connsiteX6" fmla="*/ 528069 w 3973466"/>
              <a:gd name="connsiteY6" fmla="*/ 3168352 h 3168352"/>
              <a:gd name="connsiteX7" fmla="*/ 0 w 3973466"/>
              <a:gd name="connsiteY7" fmla="*/ 2640283 h 3168352"/>
              <a:gd name="connsiteX8" fmla="*/ 0 w 3973466"/>
              <a:gd name="connsiteY8" fmla="*/ 528069 h 3168352"/>
              <a:gd name="connsiteX0" fmla="*/ 131 w 3973597"/>
              <a:gd name="connsiteY0" fmla="*/ 535689 h 3175972"/>
              <a:gd name="connsiteX1" fmla="*/ 276740 w 3973597"/>
              <a:gd name="connsiteY1" fmla="*/ 0 h 3175972"/>
              <a:gd name="connsiteX2" fmla="*/ 3445528 w 3973597"/>
              <a:gd name="connsiteY2" fmla="*/ 7620 h 3175972"/>
              <a:gd name="connsiteX3" fmla="*/ 3973597 w 3973597"/>
              <a:gd name="connsiteY3" fmla="*/ 535689 h 3175972"/>
              <a:gd name="connsiteX4" fmla="*/ 3973597 w 3973597"/>
              <a:gd name="connsiteY4" fmla="*/ 2647903 h 3175972"/>
              <a:gd name="connsiteX5" fmla="*/ 3445528 w 3973597"/>
              <a:gd name="connsiteY5" fmla="*/ 3175972 h 3175972"/>
              <a:gd name="connsiteX6" fmla="*/ 528200 w 3973597"/>
              <a:gd name="connsiteY6" fmla="*/ 3175972 h 3175972"/>
              <a:gd name="connsiteX7" fmla="*/ 131 w 3973597"/>
              <a:gd name="connsiteY7" fmla="*/ 2647903 h 3175972"/>
              <a:gd name="connsiteX8" fmla="*/ 131 w 3973597"/>
              <a:gd name="connsiteY8" fmla="*/ 535689 h 3175972"/>
              <a:gd name="connsiteX0" fmla="*/ 131 w 3974491"/>
              <a:gd name="connsiteY0" fmla="*/ 558549 h 3198832"/>
              <a:gd name="connsiteX1" fmla="*/ 276740 w 3974491"/>
              <a:gd name="connsiteY1" fmla="*/ 22860 h 3198832"/>
              <a:gd name="connsiteX2" fmla="*/ 3712228 w 3974491"/>
              <a:gd name="connsiteY2" fmla="*/ 0 h 3198832"/>
              <a:gd name="connsiteX3" fmla="*/ 3973597 w 3974491"/>
              <a:gd name="connsiteY3" fmla="*/ 558549 h 3198832"/>
              <a:gd name="connsiteX4" fmla="*/ 3973597 w 3974491"/>
              <a:gd name="connsiteY4" fmla="*/ 2670763 h 3198832"/>
              <a:gd name="connsiteX5" fmla="*/ 3445528 w 3974491"/>
              <a:gd name="connsiteY5" fmla="*/ 3198832 h 3198832"/>
              <a:gd name="connsiteX6" fmla="*/ 528200 w 3974491"/>
              <a:gd name="connsiteY6" fmla="*/ 3198832 h 3198832"/>
              <a:gd name="connsiteX7" fmla="*/ 131 w 3974491"/>
              <a:gd name="connsiteY7" fmla="*/ 2670763 h 3198832"/>
              <a:gd name="connsiteX8" fmla="*/ 131 w 3974491"/>
              <a:gd name="connsiteY8" fmla="*/ 558549 h 3198832"/>
              <a:gd name="connsiteX0" fmla="*/ 131 w 3974491"/>
              <a:gd name="connsiteY0" fmla="*/ 558549 h 3221692"/>
              <a:gd name="connsiteX1" fmla="*/ 276740 w 3974491"/>
              <a:gd name="connsiteY1" fmla="*/ 22860 h 3221692"/>
              <a:gd name="connsiteX2" fmla="*/ 3712228 w 3974491"/>
              <a:gd name="connsiteY2" fmla="*/ 0 h 3221692"/>
              <a:gd name="connsiteX3" fmla="*/ 3973597 w 3974491"/>
              <a:gd name="connsiteY3" fmla="*/ 558549 h 3221692"/>
              <a:gd name="connsiteX4" fmla="*/ 3973597 w 3974491"/>
              <a:gd name="connsiteY4" fmla="*/ 2670763 h 3221692"/>
              <a:gd name="connsiteX5" fmla="*/ 3674128 w 3974491"/>
              <a:gd name="connsiteY5" fmla="*/ 3221692 h 3221692"/>
              <a:gd name="connsiteX6" fmla="*/ 528200 w 3974491"/>
              <a:gd name="connsiteY6" fmla="*/ 3198832 h 3221692"/>
              <a:gd name="connsiteX7" fmla="*/ 131 w 3974491"/>
              <a:gd name="connsiteY7" fmla="*/ 2670763 h 3221692"/>
              <a:gd name="connsiteX8" fmla="*/ 131 w 3974491"/>
              <a:gd name="connsiteY8" fmla="*/ 558549 h 3221692"/>
              <a:gd name="connsiteX0" fmla="*/ 131 w 3974491"/>
              <a:gd name="connsiteY0" fmla="*/ 558549 h 3221692"/>
              <a:gd name="connsiteX1" fmla="*/ 276740 w 3974491"/>
              <a:gd name="connsiteY1" fmla="*/ 22860 h 3221692"/>
              <a:gd name="connsiteX2" fmla="*/ 3712228 w 3974491"/>
              <a:gd name="connsiteY2" fmla="*/ 0 h 3221692"/>
              <a:gd name="connsiteX3" fmla="*/ 3973597 w 3974491"/>
              <a:gd name="connsiteY3" fmla="*/ 558549 h 3221692"/>
              <a:gd name="connsiteX4" fmla="*/ 3973597 w 3974491"/>
              <a:gd name="connsiteY4" fmla="*/ 2670763 h 3221692"/>
              <a:gd name="connsiteX5" fmla="*/ 3674128 w 3974491"/>
              <a:gd name="connsiteY5" fmla="*/ 3221692 h 3221692"/>
              <a:gd name="connsiteX6" fmla="*/ 368180 w 3974491"/>
              <a:gd name="connsiteY6" fmla="*/ 3198832 h 3221692"/>
              <a:gd name="connsiteX7" fmla="*/ 131 w 3974491"/>
              <a:gd name="connsiteY7" fmla="*/ 2670763 h 3221692"/>
              <a:gd name="connsiteX8" fmla="*/ 131 w 3974491"/>
              <a:gd name="connsiteY8" fmla="*/ 558549 h 3221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74491" h="3221692">
                <a:moveTo>
                  <a:pt x="131" y="558549"/>
                </a:moveTo>
                <a:cubicBezTo>
                  <a:pt x="131" y="266905"/>
                  <a:pt x="-14904" y="22860"/>
                  <a:pt x="276740" y="22860"/>
                </a:cubicBezTo>
                <a:lnTo>
                  <a:pt x="3712228" y="0"/>
                </a:lnTo>
                <a:cubicBezTo>
                  <a:pt x="4003872" y="0"/>
                  <a:pt x="3973597" y="266905"/>
                  <a:pt x="3973597" y="558549"/>
                </a:cubicBezTo>
                <a:lnTo>
                  <a:pt x="3973597" y="2670763"/>
                </a:lnTo>
                <a:cubicBezTo>
                  <a:pt x="3973597" y="2962407"/>
                  <a:pt x="3965772" y="3221692"/>
                  <a:pt x="3674128" y="3221692"/>
                </a:cubicBezTo>
                <a:lnTo>
                  <a:pt x="368180" y="3198832"/>
                </a:lnTo>
                <a:cubicBezTo>
                  <a:pt x="76536" y="3198832"/>
                  <a:pt x="131" y="2962407"/>
                  <a:pt x="131" y="2670763"/>
                </a:cubicBezTo>
                <a:lnTo>
                  <a:pt x="131" y="55854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53637" y="1648123"/>
            <a:ext cx="322212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/>
              <a:t>Состав пакета:</a:t>
            </a:r>
          </a:p>
          <a:p>
            <a:r>
              <a:rPr lang="ru-RU" sz="1100" dirty="0" smtClean="0"/>
              <a:t>- Регистрация портала, приглашение сотрудников</a:t>
            </a:r>
          </a:p>
          <a:p>
            <a:r>
              <a:rPr lang="ru-RU" sz="1100" dirty="0" smtClean="0"/>
              <a:t>- Настройка </a:t>
            </a:r>
            <a:r>
              <a:rPr lang="en-US" sz="1100" dirty="0" smtClean="0"/>
              <a:t>CRM</a:t>
            </a:r>
            <a:r>
              <a:rPr lang="ru-RU" sz="1100" dirty="0" smtClean="0"/>
              <a:t>, стадий и статусов</a:t>
            </a:r>
          </a:p>
          <a:p>
            <a:r>
              <a:rPr lang="ru-RU" sz="1100" dirty="0" smtClean="0"/>
              <a:t>- Подключение почты, телефонии</a:t>
            </a:r>
          </a:p>
          <a:p>
            <a:r>
              <a:rPr lang="ru-RU" sz="1100" dirty="0" smtClean="0"/>
              <a:t>- Установка приложений (по запросу)</a:t>
            </a:r>
          </a:p>
          <a:p>
            <a:r>
              <a:rPr lang="ru-RU" sz="1100" dirty="0" smtClean="0"/>
              <a:t>- Подготовка инструкции по работе с системой</a:t>
            </a:r>
          </a:p>
          <a:p>
            <a:r>
              <a:rPr lang="ru-RU" sz="1100" dirty="0" smtClean="0"/>
              <a:t>- Сопровождение </a:t>
            </a:r>
            <a:r>
              <a:rPr lang="ru-RU" sz="1100" dirty="0" smtClean="0"/>
              <a:t>клиента (3 мес.)</a:t>
            </a:r>
            <a:endParaRPr lang="ru-RU" sz="11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853637" y="2818254"/>
            <a:ext cx="38164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b="1" dirty="0" smtClean="0"/>
          </a:p>
          <a:p>
            <a:r>
              <a:rPr lang="ru-RU" sz="1200" b="1" dirty="0" smtClean="0"/>
              <a:t>Цена:</a:t>
            </a:r>
          </a:p>
          <a:p>
            <a:r>
              <a:rPr lang="ru-RU" sz="1100" strike="sngStrike" dirty="0" smtClean="0">
                <a:solidFill>
                  <a:schemeClr val="bg1">
                    <a:lumMod val="75000"/>
                  </a:schemeClr>
                </a:solidFill>
              </a:rPr>
              <a:t>9960 </a:t>
            </a:r>
            <a:r>
              <a:rPr lang="ru-RU" sz="1100" strike="sngStrike" dirty="0" err="1" smtClean="0">
                <a:solidFill>
                  <a:schemeClr val="bg1">
                    <a:lumMod val="75000"/>
                  </a:schemeClr>
                </a:solidFill>
              </a:rPr>
              <a:t>руб</a:t>
            </a:r>
            <a:r>
              <a:rPr lang="ru-RU" sz="1100" dirty="0" smtClean="0"/>
              <a:t> Бесплатно (при покупке коммерческого тарифа)</a:t>
            </a:r>
          </a:p>
          <a:p>
            <a:endParaRPr lang="ru-RU" sz="1100" dirty="0"/>
          </a:p>
          <a:p>
            <a:r>
              <a:rPr lang="ru-RU" sz="1100" b="1" dirty="0" smtClean="0"/>
              <a:t>Сроки:</a:t>
            </a:r>
            <a:endParaRPr lang="ru-RU" sz="1100" b="1" dirty="0"/>
          </a:p>
          <a:p>
            <a:r>
              <a:rPr lang="ru-RU" sz="1100" dirty="0" smtClean="0"/>
              <a:t>- От 3х до 7 рабочих дней</a:t>
            </a:r>
          </a:p>
          <a:p>
            <a:pPr marL="171450" indent="-171450">
              <a:buFontTx/>
              <a:buChar char="-"/>
            </a:pPr>
            <a:endParaRPr lang="ru-RU" sz="11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0061" y="1446654"/>
            <a:ext cx="4319016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57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8604448" y="465998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0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6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Скругленный прямоугольник 9"/>
          <p:cNvSpPr/>
          <p:nvPr/>
        </p:nvSpPr>
        <p:spPr>
          <a:xfrm>
            <a:off x="637482" y="1275606"/>
            <a:ext cx="3974491" cy="3221692"/>
          </a:xfrm>
          <a:custGeom>
            <a:avLst/>
            <a:gdLst>
              <a:gd name="connsiteX0" fmla="*/ 0 w 3973466"/>
              <a:gd name="connsiteY0" fmla="*/ 528069 h 3168352"/>
              <a:gd name="connsiteX1" fmla="*/ 528069 w 3973466"/>
              <a:gd name="connsiteY1" fmla="*/ 0 h 3168352"/>
              <a:gd name="connsiteX2" fmla="*/ 3445397 w 3973466"/>
              <a:gd name="connsiteY2" fmla="*/ 0 h 3168352"/>
              <a:gd name="connsiteX3" fmla="*/ 3973466 w 3973466"/>
              <a:gd name="connsiteY3" fmla="*/ 528069 h 3168352"/>
              <a:gd name="connsiteX4" fmla="*/ 3973466 w 3973466"/>
              <a:gd name="connsiteY4" fmla="*/ 2640283 h 3168352"/>
              <a:gd name="connsiteX5" fmla="*/ 3445397 w 3973466"/>
              <a:gd name="connsiteY5" fmla="*/ 3168352 h 3168352"/>
              <a:gd name="connsiteX6" fmla="*/ 528069 w 3973466"/>
              <a:gd name="connsiteY6" fmla="*/ 3168352 h 3168352"/>
              <a:gd name="connsiteX7" fmla="*/ 0 w 3973466"/>
              <a:gd name="connsiteY7" fmla="*/ 2640283 h 3168352"/>
              <a:gd name="connsiteX8" fmla="*/ 0 w 3973466"/>
              <a:gd name="connsiteY8" fmla="*/ 528069 h 3168352"/>
              <a:gd name="connsiteX0" fmla="*/ 131 w 3973597"/>
              <a:gd name="connsiteY0" fmla="*/ 535689 h 3175972"/>
              <a:gd name="connsiteX1" fmla="*/ 276740 w 3973597"/>
              <a:gd name="connsiteY1" fmla="*/ 0 h 3175972"/>
              <a:gd name="connsiteX2" fmla="*/ 3445528 w 3973597"/>
              <a:gd name="connsiteY2" fmla="*/ 7620 h 3175972"/>
              <a:gd name="connsiteX3" fmla="*/ 3973597 w 3973597"/>
              <a:gd name="connsiteY3" fmla="*/ 535689 h 3175972"/>
              <a:gd name="connsiteX4" fmla="*/ 3973597 w 3973597"/>
              <a:gd name="connsiteY4" fmla="*/ 2647903 h 3175972"/>
              <a:gd name="connsiteX5" fmla="*/ 3445528 w 3973597"/>
              <a:gd name="connsiteY5" fmla="*/ 3175972 h 3175972"/>
              <a:gd name="connsiteX6" fmla="*/ 528200 w 3973597"/>
              <a:gd name="connsiteY6" fmla="*/ 3175972 h 3175972"/>
              <a:gd name="connsiteX7" fmla="*/ 131 w 3973597"/>
              <a:gd name="connsiteY7" fmla="*/ 2647903 h 3175972"/>
              <a:gd name="connsiteX8" fmla="*/ 131 w 3973597"/>
              <a:gd name="connsiteY8" fmla="*/ 535689 h 3175972"/>
              <a:gd name="connsiteX0" fmla="*/ 131 w 3974491"/>
              <a:gd name="connsiteY0" fmla="*/ 558549 h 3198832"/>
              <a:gd name="connsiteX1" fmla="*/ 276740 w 3974491"/>
              <a:gd name="connsiteY1" fmla="*/ 22860 h 3198832"/>
              <a:gd name="connsiteX2" fmla="*/ 3712228 w 3974491"/>
              <a:gd name="connsiteY2" fmla="*/ 0 h 3198832"/>
              <a:gd name="connsiteX3" fmla="*/ 3973597 w 3974491"/>
              <a:gd name="connsiteY3" fmla="*/ 558549 h 3198832"/>
              <a:gd name="connsiteX4" fmla="*/ 3973597 w 3974491"/>
              <a:gd name="connsiteY4" fmla="*/ 2670763 h 3198832"/>
              <a:gd name="connsiteX5" fmla="*/ 3445528 w 3974491"/>
              <a:gd name="connsiteY5" fmla="*/ 3198832 h 3198832"/>
              <a:gd name="connsiteX6" fmla="*/ 528200 w 3974491"/>
              <a:gd name="connsiteY6" fmla="*/ 3198832 h 3198832"/>
              <a:gd name="connsiteX7" fmla="*/ 131 w 3974491"/>
              <a:gd name="connsiteY7" fmla="*/ 2670763 h 3198832"/>
              <a:gd name="connsiteX8" fmla="*/ 131 w 3974491"/>
              <a:gd name="connsiteY8" fmla="*/ 558549 h 3198832"/>
              <a:gd name="connsiteX0" fmla="*/ 131 w 3974491"/>
              <a:gd name="connsiteY0" fmla="*/ 558549 h 3221692"/>
              <a:gd name="connsiteX1" fmla="*/ 276740 w 3974491"/>
              <a:gd name="connsiteY1" fmla="*/ 22860 h 3221692"/>
              <a:gd name="connsiteX2" fmla="*/ 3712228 w 3974491"/>
              <a:gd name="connsiteY2" fmla="*/ 0 h 3221692"/>
              <a:gd name="connsiteX3" fmla="*/ 3973597 w 3974491"/>
              <a:gd name="connsiteY3" fmla="*/ 558549 h 3221692"/>
              <a:gd name="connsiteX4" fmla="*/ 3973597 w 3974491"/>
              <a:gd name="connsiteY4" fmla="*/ 2670763 h 3221692"/>
              <a:gd name="connsiteX5" fmla="*/ 3674128 w 3974491"/>
              <a:gd name="connsiteY5" fmla="*/ 3221692 h 3221692"/>
              <a:gd name="connsiteX6" fmla="*/ 528200 w 3974491"/>
              <a:gd name="connsiteY6" fmla="*/ 3198832 h 3221692"/>
              <a:gd name="connsiteX7" fmla="*/ 131 w 3974491"/>
              <a:gd name="connsiteY7" fmla="*/ 2670763 h 3221692"/>
              <a:gd name="connsiteX8" fmla="*/ 131 w 3974491"/>
              <a:gd name="connsiteY8" fmla="*/ 558549 h 3221692"/>
              <a:gd name="connsiteX0" fmla="*/ 131 w 3974491"/>
              <a:gd name="connsiteY0" fmla="*/ 558549 h 3221692"/>
              <a:gd name="connsiteX1" fmla="*/ 276740 w 3974491"/>
              <a:gd name="connsiteY1" fmla="*/ 22860 h 3221692"/>
              <a:gd name="connsiteX2" fmla="*/ 3712228 w 3974491"/>
              <a:gd name="connsiteY2" fmla="*/ 0 h 3221692"/>
              <a:gd name="connsiteX3" fmla="*/ 3973597 w 3974491"/>
              <a:gd name="connsiteY3" fmla="*/ 558549 h 3221692"/>
              <a:gd name="connsiteX4" fmla="*/ 3973597 w 3974491"/>
              <a:gd name="connsiteY4" fmla="*/ 2670763 h 3221692"/>
              <a:gd name="connsiteX5" fmla="*/ 3674128 w 3974491"/>
              <a:gd name="connsiteY5" fmla="*/ 3221692 h 3221692"/>
              <a:gd name="connsiteX6" fmla="*/ 368180 w 3974491"/>
              <a:gd name="connsiteY6" fmla="*/ 3198832 h 3221692"/>
              <a:gd name="connsiteX7" fmla="*/ 131 w 3974491"/>
              <a:gd name="connsiteY7" fmla="*/ 2670763 h 3221692"/>
              <a:gd name="connsiteX8" fmla="*/ 131 w 3974491"/>
              <a:gd name="connsiteY8" fmla="*/ 558549 h 3221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74491" h="3221692">
                <a:moveTo>
                  <a:pt x="131" y="558549"/>
                </a:moveTo>
                <a:cubicBezTo>
                  <a:pt x="131" y="266905"/>
                  <a:pt x="-14904" y="22860"/>
                  <a:pt x="276740" y="22860"/>
                </a:cubicBezTo>
                <a:lnTo>
                  <a:pt x="3712228" y="0"/>
                </a:lnTo>
                <a:cubicBezTo>
                  <a:pt x="4003872" y="0"/>
                  <a:pt x="3973597" y="266905"/>
                  <a:pt x="3973597" y="558549"/>
                </a:cubicBezTo>
                <a:lnTo>
                  <a:pt x="3973597" y="2670763"/>
                </a:lnTo>
                <a:cubicBezTo>
                  <a:pt x="3973597" y="2962407"/>
                  <a:pt x="3965772" y="3221692"/>
                  <a:pt x="3674128" y="3221692"/>
                </a:cubicBezTo>
                <a:lnTo>
                  <a:pt x="368180" y="3198832"/>
                </a:lnTo>
                <a:cubicBezTo>
                  <a:pt x="76536" y="3198832"/>
                  <a:pt x="131" y="2962407"/>
                  <a:pt x="131" y="2670763"/>
                </a:cubicBezTo>
                <a:lnTo>
                  <a:pt x="131" y="55854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53637" y="1648123"/>
            <a:ext cx="3222124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/>
              <a:t>Состав пакета:</a:t>
            </a:r>
          </a:p>
          <a:p>
            <a:r>
              <a:rPr lang="ru-RU" sz="1100" dirty="0" smtClean="0"/>
              <a:t>- Все услуги пакета «Базовый»</a:t>
            </a:r>
          </a:p>
          <a:p>
            <a:r>
              <a:rPr lang="ru-RU" sz="1100" dirty="0" smtClean="0"/>
              <a:t>- Установка и настройка телефонии</a:t>
            </a:r>
          </a:p>
          <a:p>
            <a:r>
              <a:rPr lang="ru-RU" sz="1100" dirty="0" smtClean="0"/>
              <a:t>- Установка внешних приложений + настройка</a:t>
            </a:r>
          </a:p>
          <a:p>
            <a:r>
              <a:rPr lang="ru-RU" sz="1100" dirty="0" smtClean="0"/>
              <a:t>- Настройка 1 бизнес-процесса или роботов</a:t>
            </a:r>
          </a:p>
          <a:p>
            <a:r>
              <a:rPr lang="ru-RU" sz="1100" dirty="0" smtClean="0"/>
              <a:t>- Подготовка обучающих материалов</a:t>
            </a:r>
            <a:endParaRPr lang="ru-RU" sz="11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853637" y="2818254"/>
            <a:ext cx="3816424" cy="130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b="1" dirty="0" smtClean="0"/>
          </a:p>
          <a:p>
            <a:r>
              <a:rPr lang="ru-RU" sz="1200" b="1" dirty="0" smtClean="0"/>
              <a:t>Цена:</a:t>
            </a:r>
          </a:p>
          <a:p>
            <a:r>
              <a:rPr lang="ru-RU" sz="1100" dirty="0" smtClean="0"/>
              <a:t>12 000 рублей</a:t>
            </a:r>
          </a:p>
          <a:p>
            <a:endParaRPr lang="ru-RU" sz="1100" dirty="0"/>
          </a:p>
          <a:p>
            <a:r>
              <a:rPr lang="ru-RU" sz="1100" b="1" dirty="0" smtClean="0"/>
              <a:t>Сроки:</a:t>
            </a:r>
            <a:endParaRPr lang="ru-RU" sz="1100" b="1" dirty="0"/>
          </a:p>
          <a:p>
            <a:r>
              <a:rPr lang="ru-RU" sz="1100" dirty="0" smtClean="0"/>
              <a:t>- От </a:t>
            </a:r>
            <a:r>
              <a:rPr lang="ru-RU" sz="1100" dirty="0" smtClean="0"/>
              <a:t>7 </a:t>
            </a:r>
            <a:r>
              <a:rPr lang="ru-RU" sz="1100" dirty="0" smtClean="0"/>
              <a:t>до </a:t>
            </a:r>
            <a:r>
              <a:rPr lang="ru-RU" sz="1100" dirty="0" smtClean="0"/>
              <a:t>14 </a:t>
            </a:r>
            <a:r>
              <a:rPr lang="ru-RU" sz="1100" dirty="0" smtClean="0"/>
              <a:t>рабочих дней</a:t>
            </a:r>
          </a:p>
          <a:p>
            <a:pPr marL="171450" indent="-171450">
              <a:buFontTx/>
              <a:buChar char="-"/>
            </a:pPr>
            <a:endParaRPr lang="ru-RU" sz="11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0061" y="1446654"/>
            <a:ext cx="4319016" cy="27432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482" y="717016"/>
            <a:ext cx="2747068" cy="25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10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8604448" y="465998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0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7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Скругленный прямоугольник 9"/>
          <p:cNvSpPr/>
          <p:nvPr/>
        </p:nvSpPr>
        <p:spPr>
          <a:xfrm>
            <a:off x="637482" y="1275606"/>
            <a:ext cx="3974491" cy="3221692"/>
          </a:xfrm>
          <a:custGeom>
            <a:avLst/>
            <a:gdLst>
              <a:gd name="connsiteX0" fmla="*/ 0 w 3973466"/>
              <a:gd name="connsiteY0" fmla="*/ 528069 h 3168352"/>
              <a:gd name="connsiteX1" fmla="*/ 528069 w 3973466"/>
              <a:gd name="connsiteY1" fmla="*/ 0 h 3168352"/>
              <a:gd name="connsiteX2" fmla="*/ 3445397 w 3973466"/>
              <a:gd name="connsiteY2" fmla="*/ 0 h 3168352"/>
              <a:gd name="connsiteX3" fmla="*/ 3973466 w 3973466"/>
              <a:gd name="connsiteY3" fmla="*/ 528069 h 3168352"/>
              <a:gd name="connsiteX4" fmla="*/ 3973466 w 3973466"/>
              <a:gd name="connsiteY4" fmla="*/ 2640283 h 3168352"/>
              <a:gd name="connsiteX5" fmla="*/ 3445397 w 3973466"/>
              <a:gd name="connsiteY5" fmla="*/ 3168352 h 3168352"/>
              <a:gd name="connsiteX6" fmla="*/ 528069 w 3973466"/>
              <a:gd name="connsiteY6" fmla="*/ 3168352 h 3168352"/>
              <a:gd name="connsiteX7" fmla="*/ 0 w 3973466"/>
              <a:gd name="connsiteY7" fmla="*/ 2640283 h 3168352"/>
              <a:gd name="connsiteX8" fmla="*/ 0 w 3973466"/>
              <a:gd name="connsiteY8" fmla="*/ 528069 h 3168352"/>
              <a:gd name="connsiteX0" fmla="*/ 131 w 3973597"/>
              <a:gd name="connsiteY0" fmla="*/ 535689 h 3175972"/>
              <a:gd name="connsiteX1" fmla="*/ 276740 w 3973597"/>
              <a:gd name="connsiteY1" fmla="*/ 0 h 3175972"/>
              <a:gd name="connsiteX2" fmla="*/ 3445528 w 3973597"/>
              <a:gd name="connsiteY2" fmla="*/ 7620 h 3175972"/>
              <a:gd name="connsiteX3" fmla="*/ 3973597 w 3973597"/>
              <a:gd name="connsiteY3" fmla="*/ 535689 h 3175972"/>
              <a:gd name="connsiteX4" fmla="*/ 3973597 w 3973597"/>
              <a:gd name="connsiteY4" fmla="*/ 2647903 h 3175972"/>
              <a:gd name="connsiteX5" fmla="*/ 3445528 w 3973597"/>
              <a:gd name="connsiteY5" fmla="*/ 3175972 h 3175972"/>
              <a:gd name="connsiteX6" fmla="*/ 528200 w 3973597"/>
              <a:gd name="connsiteY6" fmla="*/ 3175972 h 3175972"/>
              <a:gd name="connsiteX7" fmla="*/ 131 w 3973597"/>
              <a:gd name="connsiteY7" fmla="*/ 2647903 h 3175972"/>
              <a:gd name="connsiteX8" fmla="*/ 131 w 3973597"/>
              <a:gd name="connsiteY8" fmla="*/ 535689 h 3175972"/>
              <a:gd name="connsiteX0" fmla="*/ 131 w 3974491"/>
              <a:gd name="connsiteY0" fmla="*/ 558549 h 3198832"/>
              <a:gd name="connsiteX1" fmla="*/ 276740 w 3974491"/>
              <a:gd name="connsiteY1" fmla="*/ 22860 h 3198832"/>
              <a:gd name="connsiteX2" fmla="*/ 3712228 w 3974491"/>
              <a:gd name="connsiteY2" fmla="*/ 0 h 3198832"/>
              <a:gd name="connsiteX3" fmla="*/ 3973597 w 3974491"/>
              <a:gd name="connsiteY3" fmla="*/ 558549 h 3198832"/>
              <a:gd name="connsiteX4" fmla="*/ 3973597 w 3974491"/>
              <a:gd name="connsiteY4" fmla="*/ 2670763 h 3198832"/>
              <a:gd name="connsiteX5" fmla="*/ 3445528 w 3974491"/>
              <a:gd name="connsiteY5" fmla="*/ 3198832 h 3198832"/>
              <a:gd name="connsiteX6" fmla="*/ 528200 w 3974491"/>
              <a:gd name="connsiteY6" fmla="*/ 3198832 h 3198832"/>
              <a:gd name="connsiteX7" fmla="*/ 131 w 3974491"/>
              <a:gd name="connsiteY7" fmla="*/ 2670763 h 3198832"/>
              <a:gd name="connsiteX8" fmla="*/ 131 w 3974491"/>
              <a:gd name="connsiteY8" fmla="*/ 558549 h 3198832"/>
              <a:gd name="connsiteX0" fmla="*/ 131 w 3974491"/>
              <a:gd name="connsiteY0" fmla="*/ 558549 h 3221692"/>
              <a:gd name="connsiteX1" fmla="*/ 276740 w 3974491"/>
              <a:gd name="connsiteY1" fmla="*/ 22860 h 3221692"/>
              <a:gd name="connsiteX2" fmla="*/ 3712228 w 3974491"/>
              <a:gd name="connsiteY2" fmla="*/ 0 h 3221692"/>
              <a:gd name="connsiteX3" fmla="*/ 3973597 w 3974491"/>
              <a:gd name="connsiteY3" fmla="*/ 558549 h 3221692"/>
              <a:gd name="connsiteX4" fmla="*/ 3973597 w 3974491"/>
              <a:gd name="connsiteY4" fmla="*/ 2670763 h 3221692"/>
              <a:gd name="connsiteX5" fmla="*/ 3674128 w 3974491"/>
              <a:gd name="connsiteY5" fmla="*/ 3221692 h 3221692"/>
              <a:gd name="connsiteX6" fmla="*/ 528200 w 3974491"/>
              <a:gd name="connsiteY6" fmla="*/ 3198832 h 3221692"/>
              <a:gd name="connsiteX7" fmla="*/ 131 w 3974491"/>
              <a:gd name="connsiteY7" fmla="*/ 2670763 h 3221692"/>
              <a:gd name="connsiteX8" fmla="*/ 131 w 3974491"/>
              <a:gd name="connsiteY8" fmla="*/ 558549 h 3221692"/>
              <a:gd name="connsiteX0" fmla="*/ 131 w 3974491"/>
              <a:gd name="connsiteY0" fmla="*/ 558549 h 3221692"/>
              <a:gd name="connsiteX1" fmla="*/ 276740 w 3974491"/>
              <a:gd name="connsiteY1" fmla="*/ 22860 h 3221692"/>
              <a:gd name="connsiteX2" fmla="*/ 3712228 w 3974491"/>
              <a:gd name="connsiteY2" fmla="*/ 0 h 3221692"/>
              <a:gd name="connsiteX3" fmla="*/ 3973597 w 3974491"/>
              <a:gd name="connsiteY3" fmla="*/ 558549 h 3221692"/>
              <a:gd name="connsiteX4" fmla="*/ 3973597 w 3974491"/>
              <a:gd name="connsiteY4" fmla="*/ 2670763 h 3221692"/>
              <a:gd name="connsiteX5" fmla="*/ 3674128 w 3974491"/>
              <a:gd name="connsiteY5" fmla="*/ 3221692 h 3221692"/>
              <a:gd name="connsiteX6" fmla="*/ 368180 w 3974491"/>
              <a:gd name="connsiteY6" fmla="*/ 3198832 h 3221692"/>
              <a:gd name="connsiteX7" fmla="*/ 131 w 3974491"/>
              <a:gd name="connsiteY7" fmla="*/ 2670763 h 3221692"/>
              <a:gd name="connsiteX8" fmla="*/ 131 w 3974491"/>
              <a:gd name="connsiteY8" fmla="*/ 558549 h 3221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74491" h="3221692">
                <a:moveTo>
                  <a:pt x="131" y="558549"/>
                </a:moveTo>
                <a:cubicBezTo>
                  <a:pt x="131" y="266905"/>
                  <a:pt x="-14904" y="22860"/>
                  <a:pt x="276740" y="22860"/>
                </a:cubicBezTo>
                <a:lnTo>
                  <a:pt x="3712228" y="0"/>
                </a:lnTo>
                <a:cubicBezTo>
                  <a:pt x="4003872" y="0"/>
                  <a:pt x="3973597" y="266905"/>
                  <a:pt x="3973597" y="558549"/>
                </a:cubicBezTo>
                <a:lnTo>
                  <a:pt x="3973597" y="2670763"/>
                </a:lnTo>
                <a:cubicBezTo>
                  <a:pt x="3973597" y="2962407"/>
                  <a:pt x="3965772" y="3221692"/>
                  <a:pt x="3674128" y="3221692"/>
                </a:cubicBezTo>
                <a:lnTo>
                  <a:pt x="368180" y="3198832"/>
                </a:lnTo>
                <a:cubicBezTo>
                  <a:pt x="76536" y="3198832"/>
                  <a:pt x="131" y="2962407"/>
                  <a:pt x="131" y="2670763"/>
                </a:cubicBezTo>
                <a:lnTo>
                  <a:pt x="131" y="55854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53637" y="1648123"/>
            <a:ext cx="32221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/>
              <a:t>Состав пакета:</a:t>
            </a:r>
          </a:p>
          <a:p>
            <a:r>
              <a:rPr lang="ru-RU" sz="1100" dirty="0" smtClean="0"/>
              <a:t>- Услуги пакета «Специалист»</a:t>
            </a:r>
          </a:p>
          <a:p>
            <a:r>
              <a:rPr lang="ru-RU" sz="1100" dirty="0" smtClean="0"/>
              <a:t>- Доработка сложных бизнес-процессов (3-5 </a:t>
            </a:r>
            <a:r>
              <a:rPr lang="ru-RU" sz="1100" dirty="0" err="1" smtClean="0"/>
              <a:t>шт</a:t>
            </a:r>
            <a:r>
              <a:rPr lang="ru-RU" sz="1100" dirty="0" smtClean="0"/>
              <a:t>)</a:t>
            </a:r>
          </a:p>
          <a:p>
            <a:r>
              <a:rPr lang="ru-RU" sz="1100" dirty="0" smtClean="0"/>
              <a:t>- Интеграция с 1С (</a:t>
            </a:r>
            <a:r>
              <a:rPr lang="ru-RU" sz="1100" dirty="0" err="1" smtClean="0"/>
              <a:t>бэкофис</a:t>
            </a:r>
            <a:r>
              <a:rPr lang="ru-RU" sz="1100" dirty="0" smtClean="0"/>
              <a:t>)</a:t>
            </a:r>
          </a:p>
          <a:p>
            <a:r>
              <a:rPr lang="ru-RU" sz="1100" dirty="0" smtClean="0"/>
              <a:t>- Техническая поддержка и консультации (3 мес.)</a:t>
            </a:r>
            <a:endParaRPr lang="ru-RU" sz="11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853637" y="2818254"/>
            <a:ext cx="38164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b="1" dirty="0" smtClean="0"/>
          </a:p>
          <a:p>
            <a:r>
              <a:rPr lang="ru-RU" sz="1200" b="1" dirty="0" smtClean="0"/>
              <a:t>Цена:</a:t>
            </a:r>
          </a:p>
          <a:p>
            <a:r>
              <a:rPr lang="ru-RU" sz="1100" dirty="0" smtClean="0"/>
              <a:t>36 000 рублей</a:t>
            </a:r>
            <a:endParaRPr lang="ru-RU" sz="1100" dirty="0" smtClean="0"/>
          </a:p>
          <a:p>
            <a:endParaRPr lang="ru-RU" sz="1100" dirty="0"/>
          </a:p>
          <a:p>
            <a:r>
              <a:rPr lang="ru-RU" sz="1100" b="1" dirty="0" smtClean="0"/>
              <a:t>Сроки:</a:t>
            </a:r>
            <a:endParaRPr lang="ru-RU" sz="1100" b="1" dirty="0"/>
          </a:p>
          <a:p>
            <a:r>
              <a:rPr lang="ru-RU" sz="1100" dirty="0" smtClean="0"/>
              <a:t>- От </a:t>
            </a:r>
            <a:r>
              <a:rPr lang="ru-RU" sz="1100" dirty="0" smtClean="0"/>
              <a:t>14 </a:t>
            </a:r>
            <a:r>
              <a:rPr lang="ru-RU" sz="1100" dirty="0" smtClean="0"/>
              <a:t>до </a:t>
            </a:r>
            <a:r>
              <a:rPr lang="ru-RU" sz="1100" dirty="0" smtClean="0"/>
              <a:t>28 </a:t>
            </a:r>
            <a:r>
              <a:rPr lang="ru-RU" sz="1100" dirty="0" smtClean="0"/>
              <a:t>рабочих дней</a:t>
            </a:r>
          </a:p>
          <a:p>
            <a:pPr marL="171450" indent="-171450">
              <a:buFontTx/>
              <a:buChar char="-"/>
            </a:pPr>
            <a:endParaRPr lang="ru-RU" sz="11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0061" y="1446654"/>
            <a:ext cx="4319016" cy="27432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482" y="717550"/>
            <a:ext cx="2274693" cy="279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89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8604448" y="465998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08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539549" y="1184838"/>
            <a:ext cx="407612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>
                <a:latin typeface="+mj-lt"/>
              </a:rPr>
              <a:t>Свяжитесь с нами по любому удобному для вас контакту и мы сможем начать сотрудничество </a:t>
            </a:r>
            <a:endParaRPr lang="ru-RU" sz="1100" dirty="0">
              <a:latin typeface="+mj-lt"/>
            </a:endParaRPr>
          </a:p>
        </p:txBody>
      </p:sp>
      <p:sp>
        <p:nvSpPr>
          <p:cNvPr id="62" name="Равнобедренный треугольник 61"/>
          <p:cNvSpPr/>
          <p:nvPr/>
        </p:nvSpPr>
        <p:spPr>
          <a:xfrm rot="10800000">
            <a:off x="6072974" y="3499956"/>
            <a:ext cx="126282" cy="144016"/>
          </a:xfrm>
          <a:prstGeom prst="triangl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5" name="Рисунок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686069"/>
            <a:ext cx="2596323" cy="261659"/>
          </a:xfrm>
          <a:prstGeom prst="rect">
            <a:avLst/>
          </a:prstGeom>
        </p:spPr>
      </p:pic>
      <p:sp>
        <p:nvSpPr>
          <p:cNvPr id="46" name="Прямоугольник 45"/>
          <p:cNvSpPr/>
          <p:nvPr/>
        </p:nvSpPr>
        <p:spPr>
          <a:xfrm>
            <a:off x="1088495" y="1838279"/>
            <a:ext cx="629181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Посетите наш сайт: </a:t>
            </a:r>
            <a:r>
              <a:rPr lang="en-US" sz="1200" b="1" dirty="0" smtClean="0">
                <a:hlinkClick r:id="rId3"/>
              </a:rPr>
              <a:t>ergro.ru</a:t>
            </a:r>
            <a:endParaRPr lang="ru-RU" sz="1200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1088495" y="2422650"/>
            <a:ext cx="629181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Напишите нам на почту: </a:t>
            </a:r>
            <a:r>
              <a:rPr lang="en-US" sz="1200" b="1" dirty="0" smtClean="0"/>
              <a:t>tolibov@ergro.ru</a:t>
            </a:r>
            <a:endParaRPr lang="ru-RU" sz="1200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1088495" y="3007021"/>
            <a:ext cx="61528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+mj-lt"/>
              </a:rPr>
              <a:t>Консультация по телефону:</a:t>
            </a:r>
            <a:r>
              <a:rPr lang="en-US" sz="1200" dirty="0" smtClean="0">
                <a:latin typeface="+mj-lt"/>
              </a:rPr>
              <a:t> </a:t>
            </a:r>
            <a:r>
              <a:rPr lang="en-US" sz="1200" b="1" dirty="0">
                <a:latin typeface="+mj-lt"/>
              </a:rPr>
              <a:t>+7 (</a:t>
            </a:r>
            <a:r>
              <a:rPr lang="ru-RU" sz="1200" b="1" dirty="0">
                <a:latin typeface="+mj-lt"/>
              </a:rPr>
              <a:t>495</a:t>
            </a:r>
            <a:r>
              <a:rPr lang="en-US" sz="1200" b="1" dirty="0">
                <a:latin typeface="+mj-lt"/>
              </a:rPr>
              <a:t>) </a:t>
            </a:r>
            <a:r>
              <a:rPr lang="ru-RU" sz="1200" b="1" dirty="0">
                <a:latin typeface="+mj-lt"/>
              </a:rPr>
              <a:t>374</a:t>
            </a:r>
            <a:r>
              <a:rPr lang="en-US" sz="1200" b="1" dirty="0">
                <a:latin typeface="+mj-lt"/>
              </a:rPr>
              <a:t>-</a:t>
            </a:r>
            <a:r>
              <a:rPr lang="ru-RU" sz="1200" b="1" dirty="0">
                <a:latin typeface="+mj-lt"/>
              </a:rPr>
              <a:t>88</a:t>
            </a:r>
            <a:r>
              <a:rPr lang="en-US" sz="1200" b="1" dirty="0">
                <a:latin typeface="+mj-lt"/>
              </a:rPr>
              <a:t>-</a:t>
            </a:r>
            <a:r>
              <a:rPr lang="ru-RU" sz="1200" b="1" dirty="0">
                <a:latin typeface="+mj-lt"/>
              </a:rPr>
              <a:t>79</a:t>
            </a:r>
          </a:p>
          <a:p>
            <a:r>
              <a:rPr lang="ru-RU" sz="1200" dirty="0" smtClean="0"/>
              <a:t> </a:t>
            </a:r>
            <a:endParaRPr lang="ru-RU" sz="1200" dirty="0"/>
          </a:p>
        </p:txBody>
      </p:sp>
      <p:pic>
        <p:nvPicPr>
          <p:cNvPr id="54" name="Рисунок 5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49" y="2888398"/>
            <a:ext cx="526245" cy="526245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611" y="1707654"/>
            <a:ext cx="526245" cy="526245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0" y="2298026"/>
            <a:ext cx="526245" cy="526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92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1359</TotalTime>
  <Words>287</Words>
  <Application>Microsoft Office PowerPoint</Application>
  <PresentationFormat>Экран (16:9)</PresentationFormat>
  <Paragraphs>76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Илья</dc:creator>
  <cp:lastModifiedBy>Учетная запись Майкрософт</cp:lastModifiedBy>
  <cp:revision>98</cp:revision>
  <dcterms:created xsi:type="dcterms:W3CDTF">2020-04-19T11:28:54Z</dcterms:created>
  <dcterms:modified xsi:type="dcterms:W3CDTF">2022-06-21T08:34:14Z</dcterms:modified>
</cp:coreProperties>
</file>